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9827ad60f4404a57" /><Relationship Type="http://schemas.openxmlformats.org/officeDocument/2006/relationships/extended-properties" Target="/docProps/app.xml" Id="R43f55057a2b84537" /><Relationship Type="http://schemas.openxmlformats.org/officeDocument/2006/relationships/officeDocument" Target="/ppt/presentation.xml" Id="Ra2f9623d3488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e43f7858854a7f"/>
  </p:sldMasterIdLst>
  <p:notesMasterIdLst>
    <p:notesMasterId xmlns:r="http://schemas.openxmlformats.org/officeDocument/2006/relationships" r:id="Ra3b5982a270440ae"/>
  </p:notesMasterIdLst>
  <p:sldIdLst>
    <p:sldId xmlns:r="http://schemas.openxmlformats.org/officeDocument/2006/relationships" id="256" r:id="R2a8a5f0d25b1471b"/>
    <p:sldId xmlns:r="http://schemas.openxmlformats.org/officeDocument/2006/relationships" id="257" r:id="Rc2b112b45ebd4dee"/>
    <p:sldId xmlns:r="http://schemas.openxmlformats.org/officeDocument/2006/relationships" id="258" r:id="Rf669575bd80d4a43"/>
    <p:sldId xmlns:r="http://schemas.openxmlformats.org/officeDocument/2006/relationships" id="259" r:id="Rf5c14a976bb2422b"/>
    <p:sldId xmlns:r="http://schemas.openxmlformats.org/officeDocument/2006/relationships" id="260" r:id="Rd03777b32ad74124"/>
    <p:sldId xmlns:r="http://schemas.openxmlformats.org/officeDocument/2006/relationships" id="261" r:id="Rc10148e4eb6b4b3d"/>
    <p:sldId xmlns:r="http://schemas.openxmlformats.org/officeDocument/2006/relationships" id="262" r:id="R6d7e7464240d4f36"/>
    <p:sldId xmlns:r="http://schemas.openxmlformats.org/officeDocument/2006/relationships" id="263" r:id="R179191c43fdd4dc7"/>
    <p:sldId xmlns:r="http://schemas.openxmlformats.org/officeDocument/2006/relationships" id="264" r:id="R420e53c0d0734b0d"/>
    <p:sldId xmlns:r="http://schemas.openxmlformats.org/officeDocument/2006/relationships" id="265" r:id="R8fe66f7ae3ce47d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793e293f21f4e1e" /><Relationship Type="http://schemas.openxmlformats.org/officeDocument/2006/relationships/slideMaster" Target="/ppt/slideMasters/slideMaster1.xml" Id="R8ce43f7858854a7f" /><Relationship Type="http://schemas.openxmlformats.org/officeDocument/2006/relationships/notesMaster" Target="/ppt/notesMasters/notesMaster1.xml" Id="Ra3b5982a270440ae" /><Relationship Type="http://schemas.openxmlformats.org/officeDocument/2006/relationships/presProps" Target="/ppt/presProps.xml" Id="Rb28d395112304b0e" /><Relationship Type="http://schemas.openxmlformats.org/officeDocument/2006/relationships/tableStyles" Target="/ppt/tableStyles.xml" Id="R2c6a911b9b2b4d07" /><Relationship Type="http://schemas.openxmlformats.org/officeDocument/2006/relationships/slide" Target="/ppt/slides/slide1.xml" Id="R2a8a5f0d25b1471b" /><Relationship Type="http://schemas.openxmlformats.org/officeDocument/2006/relationships/slide" Target="/ppt/slides/slide2.xml" Id="Rc2b112b45ebd4dee" /><Relationship Type="http://schemas.openxmlformats.org/officeDocument/2006/relationships/slide" Target="/ppt/slides/slide3.xml" Id="Rf669575bd80d4a43" /><Relationship Type="http://schemas.openxmlformats.org/officeDocument/2006/relationships/slide" Target="/ppt/slides/slide4.xml" Id="Rf5c14a976bb2422b" /><Relationship Type="http://schemas.openxmlformats.org/officeDocument/2006/relationships/slide" Target="/ppt/slides/slide5.xml" Id="Rd03777b32ad74124" /><Relationship Type="http://schemas.openxmlformats.org/officeDocument/2006/relationships/slide" Target="/ppt/slides/slide6.xml" Id="Rc10148e4eb6b4b3d" /><Relationship Type="http://schemas.openxmlformats.org/officeDocument/2006/relationships/slide" Target="/ppt/slides/slide7.xml" Id="R6d7e7464240d4f36" /><Relationship Type="http://schemas.openxmlformats.org/officeDocument/2006/relationships/slide" Target="/ppt/slides/slide8.xml" Id="R179191c43fdd4dc7" /><Relationship Type="http://schemas.openxmlformats.org/officeDocument/2006/relationships/slide" Target="/ppt/slides/slide9.xml" Id="R420e53c0d0734b0d" /><Relationship Type="http://schemas.openxmlformats.org/officeDocument/2006/relationships/slide" Target="/ppt/slides/slide10.xml" Id="R8fe66f7ae3ce47d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a850d7ac6ef4a6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7812fb9cba244be" /><Relationship Type="http://schemas.openxmlformats.org/officeDocument/2006/relationships/notesMaster" Target="/ppt/notesMasters/notesMaster1.xml" Id="R9d3120a362c54b0c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5f62f330f0e4331" /><Relationship Type="http://schemas.openxmlformats.org/officeDocument/2006/relationships/notesMaster" Target="/ppt/notesMasters/notesMaster1.xml" Id="Rc77b71cfd803434a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359bbb7fabe4711" /><Relationship Type="http://schemas.openxmlformats.org/officeDocument/2006/relationships/notesMaster" Target="/ppt/notesMasters/notesMaster1.xml" Id="R786e1c22a921491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b083cde30184d2d" /><Relationship Type="http://schemas.openxmlformats.org/officeDocument/2006/relationships/notesMaster" Target="/ppt/notesMasters/notesMaster1.xml" Id="R5e8c892ed08e47b2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06a646fb28d42df" /><Relationship Type="http://schemas.openxmlformats.org/officeDocument/2006/relationships/notesMaster" Target="/ppt/notesMasters/notesMaster1.xml" Id="R320df892e69a426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79ef01e9b504bee" /><Relationship Type="http://schemas.openxmlformats.org/officeDocument/2006/relationships/notesMaster" Target="/ppt/notesMasters/notesMaster1.xml" Id="Rb283f9ab2233443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2d5226593a5453b" /><Relationship Type="http://schemas.openxmlformats.org/officeDocument/2006/relationships/notesMaster" Target="/ppt/notesMasters/notesMaster1.xml" Id="R33cb892c90a545a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0ca27f912124828" /><Relationship Type="http://schemas.openxmlformats.org/officeDocument/2006/relationships/notesMaster" Target="/ppt/notesMasters/notesMaster1.xml" Id="Rd18d80b0bec34d3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4acab8c0bee4bca" /><Relationship Type="http://schemas.openxmlformats.org/officeDocument/2006/relationships/notesMaster" Target="/ppt/notesMasters/notesMaster1.xml" Id="R8b2a1f1e4768403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7e165d046c2642d0" /><Relationship Type="http://schemas.openxmlformats.org/officeDocument/2006/relationships/notesMaster" Target="/ppt/notesMasters/notesMaster1.xml" Id="Rd943ebb0130543b6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1a6b6629d4989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b6e1bb575bbe4a0a" /><Relationship Type="http://schemas.openxmlformats.org/officeDocument/2006/relationships/slideLayout" Target="/ppt/slideLayouts/slideLayout1.xml" Id="R8385b47e2e354f7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5b47e2e354f7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82148ed054474" /><Relationship Type="http://schemas.openxmlformats.org/officeDocument/2006/relationships/notesSlide" Target="/ppt/notesSlides/notesSlide1.xml" Id="R87b67f27421e447b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0b8394bb54b58" /><Relationship Type="http://schemas.openxmlformats.org/officeDocument/2006/relationships/notesSlide" Target="/ppt/notesSlides/notesSlide10.xml" Id="R3470e17a803045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e22d375d4163" /><Relationship Type="http://schemas.openxmlformats.org/officeDocument/2006/relationships/notesSlide" Target="/ppt/notesSlides/notesSlide2.xml" Id="Rcff5ea074d0b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a83e6d2d94cc9" /><Relationship Type="http://schemas.openxmlformats.org/officeDocument/2006/relationships/notesSlide" Target="/ppt/notesSlides/notesSlide3.xml" Id="R1305a7b23e71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bacfaa50401c" /><Relationship Type="http://schemas.openxmlformats.org/officeDocument/2006/relationships/notesSlide" Target="/ppt/notesSlides/notesSlide4.xml" Id="Re7c470ad122e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8a1e4e83b4406" /><Relationship Type="http://schemas.openxmlformats.org/officeDocument/2006/relationships/notesSlide" Target="/ppt/notesSlides/notesSlide5.xml" Id="Rba1484bc35e5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7d6d64dda40a9" /><Relationship Type="http://schemas.openxmlformats.org/officeDocument/2006/relationships/notesSlide" Target="/ppt/notesSlides/notesSlide6.xml" Id="Rd6fea24c84c945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e08e606545ed" /><Relationship Type="http://schemas.openxmlformats.org/officeDocument/2006/relationships/notesSlide" Target="/ppt/notesSlides/notesSlide7.xml" Id="R3f70a8df98eb4b9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e744dcb934e70" /><Relationship Type="http://schemas.openxmlformats.org/officeDocument/2006/relationships/notesSlide" Target="/ppt/notesSlides/notesSlide8.xml" Id="R86e92dbae5e34d4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9535625e14e7c" /><Relationship Type="http://schemas.openxmlformats.org/officeDocument/2006/relationships/notesSlide" Target="/ppt/notesSlides/notesSlide9.xml" Id="Rda315e3133de4a28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A1A1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0C0BC5D-7E66-4664-A3C5-1E9CAD096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3F03B22-CF27-4EA6-A7CB-D8A08265E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095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5D2A"/>
          </a:solidFill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0CFA7EA-C5CD-4628-87EC-E7ED3B9B0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95300"/>
            <a:ext cx="3429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OPENING STRATEGY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B694083-133F-4357-9AE6-C870E1297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409700"/>
            <a:ext cx="7239000" cy="1809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585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Tsuruwaka
Udon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D546A5-2377-4CA0-8A37-8A6D36582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90925"/>
            <a:ext cx="63817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A disciplined launch built for repeat visits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C6A9024-6210-4755-9F2D-E37D96CE3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514850"/>
            <a:ext cx="11163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F5E59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8F28C05-C9D0-4607-917A-08B79C0EE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0"/>
            <a:ext cx="2857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JULY 3, 2026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9064597-E286-4391-B85C-18D042E92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95900"/>
            <a:ext cx="447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The District at Tustin Legacy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CD8601-FC1D-4EC4-B583-896937B0A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5334000"/>
            <a:ext cx="27813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BFBFB9"/>
                </a:solidFill>
                <a:latin typeface="Helvetica Neue"/>
                <a:ea typeface="Helvetica Neue"/>
                <a:cs typeface="Helvetica Neue"/>
              </a:defRPr>
            </a:pPr>
            <a:r>
              <a:t>Owner consulting debrief</a:t>
            </a:r>
          </a:p>
        </p:txBody>
      </p:sp>
    </p:spTree>
    <p:extLst>
      <p:ext uri="{BB962C8B-B14F-4D97-AF65-F5344CB8AC3E}">
        <p14:creationId xmlns:p14="http://schemas.microsoft.com/office/powerpoint/2010/main" val="154570389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A818171-2CFD-42FC-8D39-79A981680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APPENDIX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FC876E8-9FDE-46AE-9FB1-208F68D0E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Sources and working assumptions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9517236-2066-41C8-9145-1A9C219C1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10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9505E5-B5AE-4CCD-B6B2-322174300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09725"/>
            <a:ext cx="2857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PUBLIC SOURCES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26BAE43-1B9E-4EDA-9218-1B65D6FE9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0977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2DDE00-BD1F-4109-9060-0EFF55DF8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200977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U.S. Census Bureau — QuickFacts: Tustin city, California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6478E23-678C-4534-9B05-19280AF53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56222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6D74C9D-620F-436D-B637-4B296F6D1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256222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City of Tustin — The District at Tustin Legacy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8696C6A-C316-4529-9A5C-915463CA5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11467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B2FD11B-8BFE-4AB6-8A03-ED0766F60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311467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Meiji Seimen — current online ordering menu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FE2FC7-074B-42AB-81BF-4ADDE629D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6712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04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58096D3-D9F9-49A7-BAE9-52BF00AB0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366712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Sake2Me Tustin — menu and hours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A1E069-2ACB-4C53-B14A-A74D31508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21957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05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A883927-45BE-4B4C-A21F-13C6DA42A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421957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City of Tustin — July 4 Celebration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AC8CAEF-0853-4177-9446-FC7DB7661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772025"/>
            <a:ext cx="381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06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4B4A14F-C97E-4C28-AB2F-57CF1D518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" y="4772025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92593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Federal Trade Commission — Disclosures 101 for Social Media Influencers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BBAFB56-1B47-43E6-B8D9-7FE40612F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609725"/>
            <a:ext cx="5600700" cy="39147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EC823E-2722-4747-A18D-24376E2F5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1914525"/>
            <a:ext cx="31432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WORKING ASSUMPTIONS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9D9246-B1E6-4FB6-9EB1-BA63729E5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390775"/>
            <a:ext cx="4724400" cy="2476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• Opening date and location are user-provided.
• No recipe costs, staffing roster, seat count or marketing budget were supplied.
• Exact-name searches showed little indexed presence on June 26, 2026.
• Recommendations are launch hypotheses—not audited forecasts.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4ED3A8F-E9D5-4A24-A46D-FC62DDF1B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5095875"/>
            <a:ext cx="42862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Prepared June 26, 2026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2324F4C-7062-4DC5-9770-09FA2BEB5F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Full URLs are documented in the accompanying source notes and online presentation.</a:t>
            </a:r>
          </a:p>
        </p:txBody>
      </p:sp>
    </p:spTree>
    <p:extLst>
      <p:ext uri="{BB962C8B-B14F-4D97-AF65-F5344CB8AC3E}">
        <p14:creationId xmlns:p14="http://schemas.microsoft.com/office/powerpoint/2010/main" val="52290390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25C5B7D-843C-4854-899A-33D417837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EXECUTIVE RECOMMENDATION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9E8A104-2D45-4668-B4D4-C73FFE403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Win as the approachable udon specialist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958264A-B573-4CF1-B53F-180E1BF18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7928EE1-A879-488A-AE6A-CE7746E53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524000"/>
            <a:ext cx="74295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Fresh Japanese comfort food, served quickly, at a price families can enjoy regularly.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E73D09-FC15-4D65-9A4C-15B842549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857500"/>
            <a:ext cx="358140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A270643-5D2C-4D50-9AE4-261531A79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857500"/>
            <a:ext cx="13335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5D2A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5B00B6-C05A-4248-BC16-9289260D4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43250"/>
            <a:ext cx="27622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PRICE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E9036B7-30A7-4832-B184-90BC88AE3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638550"/>
            <a:ext cx="28575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$11.95 entry bowl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D29263-0437-4F5B-BC7A-FF1C7310A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572000"/>
            <a:ext cx="27813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Keep premium bowls below $21 where costs allow.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9A8D0FB-4C5C-4A75-BB82-5A8B080F7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857500"/>
            <a:ext cx="358140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B41323D-3C00-4751-8786-C7ECF7767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857500"/>
            <a:ext cx="13335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5D2A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7F36604-F1E3-4E7C-BDCF-A7ADD19FC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143250"/>
            <a:ext cx="27622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HOURS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399DC5-BDCE-4307-835B-57E56E7DB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638550"/>
            <a:ext cx="28575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Open all afternoon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14DB19-D348-4085-BEB6-5E68A2387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572000"/>
            <a:ext cx="27813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Capture retail, cinema and early-family traffic.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7E6A91-3951-428F-B0F3-3CEE94CE9B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857500"/>
            <a:ext cx="358140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544437B-9F56-4EB8-B9A2-043E02922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857500"/>
            <a:ext cx="13335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5D2A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70020DD-3035-4B7E-AB12-95E7559C0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3143250"/>
            <a:ext cx="27622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PUBLICITY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C63732E-6CED-441C-A364-BFAF71C80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3638550"/>
            <a:ext cx="28575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Be findable first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52ACF95-6D33-4155-8678-AC1507743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4572000"/>
            <a:ext cx="27813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Maps, menu, photos and local proof before follower growth.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B97997F-9C52-4972-8609-1DBEFD747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Recommendation is provisional pending recipe costs, staffing and capacity.</a:t>
            </a:r>
          </a:p>
        </p:txBody>
      </p:sp>
    </p:spTree>
    <p:extLst>
      <p:ext uri="{BB962C8B-B14F-4D97-AF65-F5344CB8AC3E}">
        <p14:creationId xmlns:p14="http://schemas.microsoft.com/office/powerpoint/2010/main" val="130294700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BEF46A-119B-476D-92CA-39D3ED611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MARKET CONTEXT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C03B7D-57F3-4274-8AD6-C58DE8CD9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Tustin offers the audience; launch week supplies urgency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78FCE6-4C31-4408-9189-383320666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DDEAC4C-E426-4F5D-9795-1505A52E3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809750"/>
            <a:ext cx="25717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A063A7-F5DB-486A-B3A8-140176246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21145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$112.5K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25C3FD-D786-4F2F-9849-57F2EB590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971800"/>
            <a:ext cx="2095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median household income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D6EDEF-1F81-4912-8078-88D6E8F15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95650" y="1809750"/>
            <a:ext cx="25717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A1AB90B-B7C1-4E0A-ACF1-919D462CF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095500"/>
            <a:ext cx="21145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26.4%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E2BCC8-241A-4EE9-A6C7-9BCCD4596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971800"/>
            <a:ext cx="2095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Asian population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2B3A64-AA79-42B7-B121-CF6B24056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809750"/>
            <a:ext cx="25717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5496467-B46F-4069-A8C4-7A0D66F71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095500"/>
            <a:ext cx="21145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22.5%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796FDA6-EA64-4C8A-8872-6AB604D69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971800"/>
            <a:ext cx="2095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residents under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AEBCFB7-2DF9-4EAE-B948-351B5D0BE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1809750"/>
            <a:ext cx="2705100" cy="394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90053B-23F8-4181-8278-14083A968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066925"/>
            <a:ext cx="2095500" cy="1200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97222"/>
          </a:bodyPr>
          <a:lstStyle xmlns:a="http://schemas.openxmlformats.org/drawingml/2006/main"/>
          <a:p xmlns:a="http://schemas.openxmlformats.org/drawingml/2006/main">
            <a:pPr algn="l">
              <a:defRPr sz="405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JUL
03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0498625-97F2-406A-B010-6D76A1FDB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57575"/>
            <a:ext cx="2095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Opening Friday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4836B3-AA73-42D6-BB70-CC6EA5769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010025"/>
            <a:ext cx="20574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July 4 city celebration
doors 6 PM · fireworks 9 PM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B8B59E2-5468-4634-AEA1-83E6AC9AB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981575"/>
            <a:ext cx="203835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97853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FBFB9"/>
                </a:solidFill>
                <a:latin typeface="Helvetica Neue"/>
                <a:ea typeface="Helvetica Neue"/>
                <a:cs typeface="Helvetica Neue"/>
              </a:defRPr>
            </a:pPr>
            <a:r>
              <a:t>A strong second-day occasion for an early family meal.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DBB2132-990F-4D05-8988-0EDD6DC47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191000"/>
            <a:ext cx="2476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THE LAUNCH RISK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2CED43C-5930-410C-B359-09E7F481D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552950"/>
            <a:ext cx="61912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Exact-name searches show little indexed presence.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E7E9DE-48BD-47E8-B744-8D2FFF719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219700"/>
            <a:ext cx="75247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Google, Apple Maps, Yelp, Instagram and TikTok must be complete before opening day.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DB82B93-710A-4F15-B8CC-A329BABF9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U.S. Census Bureau QuickFacts; City of Tustin July 4 Celebration.</a:t>
            </a:r>
          </a:p>
        </p:txBody>
      </p:sp>
    </p:spTree>
    <p:extLst>
      <p:ext uri="{BB962C8B-B14F-4D97-AF65-F5344CB8AC3E}">
        <p14:creationId xmlns:p14="http://schemas.microsoft.com/office/powerpoint/2010/main" val="1073663836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C31EA3D-BEAE-4ACF-B312-4FC6C5510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MENU PRICING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EFF2849-1232-426D-89EA-C91D1F6B0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Price for repeat visits—not opening-week novelty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384792A-D479-4515-8694-C41717F56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3C9A6B3-95EB-4BF5-AF50-DA5E065C4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524000"/>
            <a:ext cx="4953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RECOMMENDED STARTING ARCHITECTURE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DFF9793-E53F-4F4F-96B2-65DEA87B7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971675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Bowl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1CCCB08-92E8-48ED-A6B6-F1F012C3E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1971675"/>
            <a:ext cx="9525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Price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0AC5086-5A27-4859-8709-9FC959D1D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724150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C0FC2B8-8B58-4AE2-9C40-CB4CAFC16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52675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Kake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A278BF-FD63-43DC-B1F9-CDB48904A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352675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$11.95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9FB9B11-56AF-48AD-8A20-F2C78B2F3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28975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E086D5B-4049-4A09-8852-F19F30CED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857500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Zaru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562B36-4EC9-41B6-BBAD-66F61BC36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857500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$12.95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F1B06D-953F-4500-8A95-7BBFB3E69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733800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3F9B60-22CE-491D-8663-FB7A70000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362325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Kitsune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71A5FB6-5293-4EF8-8735-4830A96F5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362325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$14.95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3287DC-F51F-441F-9921-E117A6442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238625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6E26EB2-90CC-41BC-A52B-92B0972BE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67150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Curry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8BB0EA-8486-4573-A56F-35DF62C5A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867150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$15.95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3F9E0B5-EA35-44F5-86EE-43D1A5E54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743450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9A87A0-F602-4EE0-AB69-9AF16C4B0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371975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Beef / Tempura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FF4CE8F-E704-4EBF-9418-1A61DDC9A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371975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$17.95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4B17233-F95C-4D17-86AC-BB05CA6CD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248275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13F6B86-F214-41EB-88D3-08DD708F7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876800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Signature specialty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A118F59-A653-40D8-96AA-CEE80EAB1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876800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$18.95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1218DA4-EA46-4062-B0FC-88C987FC7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753100"/>
            <a:ext cx="50673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BA52976-B6F7-4F49-87C5-3596E4440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381625"/>
            <a:ext cx="37147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Nabeyaki / premium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B4E57D6-EE8B-44CF-9E48-7DA75D948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5381625"/>
            <a:ext cx="952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$20.95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EB3442F-4EA5-418B-BDD0-E68734850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809750"/>
            <a:ext cx="5600700" cy="390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C9E892E-36EE-4812-AA3C-72CA40FBA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114550"/>
            <a:ext cx="2476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THE COSTING RULE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05A4E62-085B-4940-86D6-57EB6698C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647950"/>
            <a:ext cx="2286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Selling price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6A7FD28-58A7-4827-9B52-68B529FFE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381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=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22D200D-9D18-40AA-B6CC-29CF2C950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400300"/>
            <a:ext cx="2095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ingredient cost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FB46DAC-F9CD-48D1-832F-EF6C146C8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2733675"/>
            <a:ext cx="210502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6DA29A3-431C-4C15-8201-C4D5EAE7A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857500"/>
            <a:ext cx="2095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500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target food-cost %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EFDD107-35FA-4E37-9D93-20E592698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571875"/>
            <a:ext cx="1143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Example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FDB9AB5-94F7-45BE-A0C7-9E26146AB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914775"/>
            <a:ext cx="39052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$5.20 ÷ 30% = $17.33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8173A3B-755F-4A73-AB9A-34312CC36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629150"/>
            <a:ext cx="4619625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Round to a market-fit $17.95—then validate portion, labor and waste.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0239DAF-C77D-47FA-966D-CA8812F9B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Benchmarks: Meiji Seimen current ordering menu; Sake2Me Tustin menu. Target food cost: 28–32%.</a:t>
            </a:r>
          </a:p>
        </p:txBody>
      </p:sp>
    </p:spTree>
    <p:extLst>
      <p:ext uri="{BB962C8B-B14F-4D97-AF65-F5344CB8AC3E}">
        <p14:creationId xmlns:p14="http://schemas.microsoft.com/office/powerpoint/2010/main" val="42382254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AEAB388-C944-418A-AD50-DC97D9E60C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RESTAURANT HOURS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EEE4DCE-687A-42CF-84C4-DD8701FC3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Stay open through the shopping day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16F7963-A988-4AD3-9CF6-D803C4F55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634A8A1-4CA1-469F-B1FF-76ADF2FA8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724025"/>
            <a:ext cx="11391900" cy="1295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74C5D6-6C49-4282-B641-A6C9220A8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971675"/>
            <a:ext cx="21907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SUN–THU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266437-508C-4DC1-947E-3725C216F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343150"/>
            <a:ext cx="40957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11:30 AM — 9:00 PM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026B68-C2B3-4685-9FC9-05CF9EE5F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933575"/>
            <a:ext cx="9525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F5E59"/>
          </a:solidFill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746C6A-7163-4898-8557-EE7337114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1971675"/>
            <a:ext cx="21907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FRI–SAT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1AFD7A-0A6E-4263-9009-8CE2E2C35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343150"/>
            <a:ext cx="43815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11:30 AM — 10:00 PM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727711-D601-4364-BCC6-1688F496C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95700"/>
            <a:ext cx="3238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NO SPLIT CLOSURE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3B397F-5D94-42B4-8BAC-61FC6393D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105275"/>
            <a:ext cx="32766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Retail, cinema and family visits do not obey a traditional lunch/dinner gap.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7564332-4AD4-40D9-96E8-E61FBD9B9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695700"/>
            <a:ext cx="3238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LAST SEATING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8E7B1F7-494C-4C0F-B35E-086B8AA0A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105275"/>
            <a:ext cx="32766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Set it 30 minutes before close and publish it consistently everywhere.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644B28-33BB-4037-AB23-9460D02869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95700"/>
            <a:ext cx="3238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STAFFING FALLBACK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75242DB-35E5-4436-8A5D-E5C2A7D80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105275"/>
            <a:ext cx="32766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If coverage is thin, close one slower weekday after the first two weeks.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80FB1FC-CCA2-44CD-B3CC-50D3839F6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4197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5C247D4-34AE-4F03-BE03-64C05E4643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648325"/>
            <a:ext cx="1809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FOUR-WEEK REVIEW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E50103E-60C8-4A94-9267-AD576EE44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5619750"/>
            <a:ext cx="85725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Keep a marginal hour only when sales comfortably cover food and fully loaded labor.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8088432-9417-4EA5-91B5-284217B8E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Location context: City of Tustin, The District at Tustin Legacy.</a:t>
            </a:r>
          </a:p>
        </p:txBody>
      </p:sp>
    </p:spTree>
    <p:extLst>
      <p:ext uri="{BB962C8B-B14F-4D97-AF65-F5344CB8AC3E}">
        <p14:creationId xmlns:p14="http://schemas.microsoft.com/office/powerpoint/2010/main" val="82854097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FA2745-F914-401C-A8F2-E2FAE1A58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PUBLICITY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693020-4E2C-4BE5-9A11-9C50597E9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Seven days to become visible—and worth talking about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CB7776A-0443-411B-83EF-EA3BF1BA4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D54A13D-CB51-465B-880A-63A8204D5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733550"/>
            <a:ext cx="25908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1E26BB-1FA9-4F8E-A0F2-BE2B41D75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952625"/>
            <a:ext cx="762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463A44-127E-4D27-89FB-B69B55E5A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571750"/>
            <a:ext cx="20955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JUN 26–27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EB0E0F3-D560-4DC8-B8D4-09FCF97EE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000375"/>
            <a:ext cx="2095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FOUNDATION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B8B474A-3408-4999-A815-BD53CC09B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20955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Claim profiles
Publish menu + hours
Add parking guidance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245CDF-FD67-488B-9324-240E5ED49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733550"/>
            <a:ext cx="25908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757F1A-95CF-4E52-9D62-A81C65DBA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1952625"/>
            <a:ext cx="762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AAB6C07-0A07-4C75-AB61-4321E99FD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571750"/>
            <a:ext cx="20955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JUN 28–30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4FEF5B7-45F1-43F6-A43C-B953D9970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000375"/>
            <a:ext cx="2095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PROOF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A51CA7-9619-44D9-A290-767A69D34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581400"/>
            <a:ext cx="20955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15 strong photos
Noodle-making video
Signature bowl reveal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B4D773-0AFA-4DE2-B22A-BD8CAFED3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1733550"/>
            <a:ext cx="25908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1C5D1B0-D091-413A-8D20-62F2525A0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1952625"/>
            <a:ext cx="762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77E69B-E334-4E55-A1EB-18DFE2DC6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571750"/>
            <a:ext cx="20955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JUL 1–2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97ADE9-0782-43D8-9D6B-9A7A4109F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000375"/>
            <a:ext cx="2095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PREVIEW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08ECFC-BFC1-469C-B4AD-5435EAA42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581400"/>
            <a:ext cx="20955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Host 8–12 local creators
Staff + founder story
Opening countdown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BF32752-2DD9-4AD7-9E81-2DB5F4E2F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1733550"/>
            <a:ext cx="25908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58758ED-2569-4F68-A0A6-90EF6B6DB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1952625"/>
            <a:ext cx="762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5971A4E-9E59-4389-9204-1FD654377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571750"/>
            <a:ext cx="20955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JUL 3–4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97A53C9-DC01-4686-92E6-FB74B2F02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000375"/>
            <a:ext cx="2095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OPEN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D411BD6-62FD-4862-98E3-2F1781121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581400"/>
            <a:ext cx="20955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Daily short-form video
5–8 mile paid reach
Pre-fireworks family push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775D659-B5A2-4315-86D4-6A8E2417E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772150"/>
            <a:ext cx="108585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The order matters: accurate discovery → credible proof → local amplification → opening conversion.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51FC7E7-64A9-43FB-88EB-4EDE2486C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Creator meals or payments require clear, conspicuous disclosure. Source: FTC Disclosures 101.</a:t>
            </a:r>
          </a:p>
        </p:txBody>
      </p:sp>
    </p:spTree>
    <p:extLst>
      <p:ext uri="{BB962C8B-B14F-4D97-AF65-F5344CB8AC3E}">
        <p14:creationId xmlns:p14="http://schemas.microsoft.com/office/powerpoint/2010/main" val="20363424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56997E-8C96-4958-B6D5-FA70F4CB2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LAUNCH MECHANICS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276877C-AE84-4E3A-B864-6B5BB1E2D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Add value without discounting the bowl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56B6AF-D67C-4397-BA54-FD37B5B87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BD629CE-5E14-498C-9ABC-5AA834023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95450"/>
            <a:ext cx="5391150" cy="382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CC183CB-E9E8-4A0F-897C-B41CC9286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09775"/>
            <a:ext cx="409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GRAND OPENING WEEKEND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C07BC9-589F-42F5-9E0D-5DACD8DF5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571750"/>
            <a:ext cx="447675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Complimentary
vegetable tempura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D32980-D06A-4979-AC8F-CCEE99233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95725"/>
            <a:ext cx="4095750" cy="514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with any udon bowl · while supplies last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E664C6-4790-42A6-842D-DAB0A2848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762500"/>
            <a:ext cx="762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WHY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7808E3-C94B-45B3-9EB5-E04125D81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4733925"/>
            <a:ext cx="36195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Trial rises; core price integrity stays intact.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368D42-9B7C-46A9-98A6-7D7318019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1714500"/>
            <a:ext cx="42862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RECOMMENDED LAUNCH BUDGET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FFB50EA-21AC-424F-8383-64E16EFC9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095500"/>
            <a:ext cx="4191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$1.5K–$3K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B36447-8969-41A1-A65E-159DB1687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495675"/>
            <a:ext cx="4762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0710D7-FBB9-4216-9029-1A0C4F5D2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114675"/>
            <a:ext cx="2857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Photography + video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F09EC79-3A05-4909-A8B2-538F98219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3114675"/>
            <a:ext cx="1790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$500–$1,000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CA68789-7C86-44AF-A1E9-115C4C9F3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057650"/>
            <a:ext cx="4762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25A408-E6A7-45D6-B5EF-247EAE5ED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676650"/>
            <a:ext cx="2857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Geo-targeted media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887CCC8-404D-4B4A-B5CE-BF188AF85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3676650"/>
            <a:ext cx="1790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$700–$1,200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E44BCAD-EE40-4071-81AF-6433DA0B9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619625"/>
            <a:ext cx="4762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501089C-4FD0-4F7D-A401-4D7A4B095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238625"/>
            <a:ext cx="2857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Creator hosting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B54A4B2-9ED6-4455-B304-623DEC40D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4238625"/>
            <a:ext cx="1790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$200–$500 cost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71FFB42-B869-4C0A-88C6-252A1C561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5181600"/>
            <a:ext cx="4762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C3B8"/>
          </a:solidFill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1EF838B-F288-4D24-8260-32CA499A8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800600"/>
            <a:ext cx="2857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Offer + loyalty setup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70892C6-2757-4878-9666-099C5BAD8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4800600"/>
            <a:ext cx="1790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$100–$300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9D92509-9238-41E2-A327-174E8DCDEF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5514975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Capture permission by QR code; send the return offer two weeks later.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59FCC51-7F2A-44AE-BA1C-361F2CA03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Budget is a planning range and should be scaled to actual capacity and cash constraints.</a:t>
            </a:r>
          </a:p>
        </p:txBody>
      </p:sp>
    </p:spTree>
    <p:extLst>
      <p:ext uri="{BB962C8B-B14F-4D97-AF65-F5344CB8AC3E}">
        <p14:creationId xmlns:p14="http://schemas.microsoft.com/office/powerpoint/2010/main" val="536512837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4023AB-DED6-49A8-B1CE-E7494FC69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FIRST 30 DAYS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9323658-9D3C-48F8-9DDC-2AFBA6E01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Manage the behaviors that create repeat visits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5FCC5BC-2E31-47CF-89CC-9194A9C03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08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1159222-0803-4639-8B67-E4E4A68B4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95450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ED3BD8-65EB-41DD-89E6-C1B2C667C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14550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28–32%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D509BB-2F93-4EBD-9FAE-D6B73D5A0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00375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FOOD COST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C3B9E91-0FE3-4A4D-8C4D-563AB6952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1695450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C6A7569-D0BD-48E3-B443-7D611E28C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2114550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&lt;65%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21B59A2-AE27-4287-BA18-5BDF64D37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3000375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FOOD + LABOR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DB079C2-802E-41E5-AE2F-25944B304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1695450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5F034C-70A5-4CEE-B9D6-7D895A2EB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2114550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&lt;12 min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27843B3-0A97-4DB3-9289-07260C27F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3000375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LUNCH TICKET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280FE3-B125-405A-A80F-E69AEB130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933825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B938FD1-7B11-4343-91FD-52DC2820D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52925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&lt;18 min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61F02E3-68AD-4043-BC02-B6DA8FB0B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238750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DINNER TICKET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D3D269-0124-414C-92BF-BC8D7D540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3933825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9B1BB8-9477-4BED-8486-CA722E216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4352925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4.6+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0A5BF3D-C4D6-4C76-B1EE-0C54A56B6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5238750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GOOGLE RATING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C60301-ED14-40C4-8DEA-8C1D7C1C2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3933825"/>
            <a:ext cx="23241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3ED"/>
          </a:solidFill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4F3EBAA-B3C5-4DEE-9430-CACE03D9E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4352925"/>
            <a:ext cx="19050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Helvetica Neue"/>
                <a:ea typeface="Helvetica Neue"/>
                <a:cs typeface="Helvetica Neue"/>
              </a:defRPr>
            </a:pPr>
            <a:r>
              <a:t>15%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FA8C9A3-5895-4F91-93C4-A358FEC44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5238750"/>
            <a:ext cx="19050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LOYALTY CAPTURE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1F56E7D-8051-4494-92B9-4A98EE5C1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1695450"/>
            <a:ext cx="3562350" cy="414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5237329-1957-4C6F-8A3F-E046FE2C8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009775"/>
            <a:ext cx="2571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SERVER SIGNALS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2DCC537-D96C-472E-8EB1-0C982556FF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457450"/>
            <a:ext cx="266700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Log daily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F73762C-EBB2-4F0B-B44A-9067654FA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105150"/>
            <a:ext cx="2686050" cy="1714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Repeated questions
Requested substitutions
Unfinished dishes
Wait-time complaints
Favorite menu items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71D83D4-295C-4619-87F7-F2AC5A65D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5076825"/>
            <a:ext cx="2571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F5E59"/>
          </a:solidFill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2CDDC3D-8658-473B-9CC5-C669497EE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5276850"/>
            <a:ext cx="268605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Ask every table:
“How did you hear about us?”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AA971D8-B33D-4E35-BE86-1B10C1D3A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00800"/>
            <a:ext cx="101917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6635D"/>
                </a:solidFill>
                <a:latin typeface="Helvetica Neue"/>
                <a:ea typeface="Helvetica Neue"/>
                <a:cs typeface="Helvetica Neue"/>
              </a:defRPr>
            </a:pPr>
            <a:r>
              <a:t>Targets are launch controls, not guarantees; adjust after four weeks of actual sales and labor data.</a:t>
            </a:r>
          </a:p>
        </p:txBody>
      </p:sp>
    </p:spTree>
    <p:extLst>
      <p:ext uri="{BB962C8B-B14F-4D97-AF65-F5344CB8AC3E}">
        <p14:creationId xmlns:p14="http://schemas.microsoft.com/office/powerpoint/2010/main" val="678943095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1A1A1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E6FDD6E-812B-4A86-9C20-9C4D5A2BB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1A18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72181B5-9C05-4BF7-8FCE-EA2260248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"/>
            <a:ext cx="3333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OWNER DECISIONS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EBC70E-2B20-49B5-958D-76226ABE3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66750"/>
            <a:ext cx="10668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Five approvals unlock the launch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96F6BED-322C-4D38-B23E-428F2277E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53800" y="6400800"/>
            <a:ext cx="4381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BFBFB9"/>
                </a:solidFill>
                <a:latin typeface="Helvetica Neue"/>
                <a:ea typeface="Helvetica Neue"/>
                <a:cs typeface="Helvetica Neue"/>
              </a:defRPr>
            </a:pPr>
            <a:r>
              <a:t>09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B5C693-4822-4ACF-9DA5-B9F9C41B9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00200"/>
            <a:ext cx="619125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CFCC3A-2D99-4ECF-A52D-8F00A94A0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1600200"/>
            <a:ext cx="4953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Approve price architecture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2665DAE-6328-4252-81E3-007BDECC2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1619250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C9C9C3"/>
                </a:solidFill>
                <a:latin typeface="Helvetica Neue"/>
                <a:ea typeface="Helvetica Neue"/>
                <a:cs typeface="Helvetica Neue"/>
              </a:defRPr>
            </a:pPr>
            <a:r>
              <a:t>Recipe-cost check due before menus print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63C1F63-98EE-4CA0-92EE-8CAC19424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1812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B4B48"/>
          </a:solidFill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82C38F-D214-42DF-AA4E-D0636781B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438400"/>
            <a:ext cx="619125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E34CA5E-D2EB-4114-B64B-D93E3107D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2438400"/>
            <a:ext cx="4953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Approve opening hours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1162B1D-C582-4CA1-BD1C-BC4537889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457450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C9C9C3"/>
                </a:solidFill>
                <a:latin typeface="Helvetica Neue"/>
                <a:ea typeface="Helvetica Neue"/>
                <a:cs typeface="Helvetica Neue"/>
              </a:defRPr>
            </a:pPr>
            <a:r>
              <a:t>Publish identically across every listing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841D0ED-5E02-457E-B697-F4F3A95FC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194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B4B48"/>
          </a:solidFill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DB99721-7B34-4410-B7CA-33D974998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76600"/>
            <a:ext cx="619125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3A29C6A-5264-4B7E-BC74-4FD4033CB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3276600"/>
            <a:ext cx="4953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Choose launch offer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7E9EEF2-C96A-434C-AF99-CA229D69F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295650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C9C9C3"/>
                </a:solidFill>
                <a:latin typeface="Helvetica Neue"/>
                <a:ea typeface="Helvetica Neue"/>
                <a:cs typeface="Helvetica Neue"/>
              </a:defRPr>
            </a:pPr>
            <a:r>
              <a:t>Set quantity cap and redemption rules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7FC1822-3353-4800-804A-146EA39F6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576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B4B48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02795B1-6BD6-4EC9-A3A6-18DBD73F4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114800"/>
            <a:ext cx="619125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6F9AB7-C101-4B81-8F67-F3D134A6C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4114800"/>
            <a:ext cx="4953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Name one marketing owner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A0F7EF1-4A6F-4D92-866A-99B0E3C23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133850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C9C9C3"/>
                </a:solidFill>
                <a:latin typeface="Helvetica Neue"/>
                <a:ea typeface="Helvetica Neue"/>
                <a:cs typeface="Helvetica Neue"/>
              </a:defRPr>
            </a:pPr>
            <a:r>
              <a:t>Daily posting, creator replies, listing accuracy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7A52866-5C92-4062-BC0F-6C94FF4F4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6958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B4B48"/>
          </a:solidFill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59C275F-D90C-4E7A-9802-AB2645AF9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953000"/>
            <a:ext cx="619125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5D2A"/>
                </a:solidFill>
                <a:latin typeface="Helvetica Neue"/>
                <a:ea typeface="Helvetica Neue"/>
                <a:cs typeface="Helvetica Neue"/>
              </a:defRPr>
            </a:pPr>
            <a:r>
              <a:t>05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59F39ED-D9B7-4BBB-9F27-7D88AA8ED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4953000"/>
            <a:ext cx="4953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Schedule the four-week review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CAFB9D2-1895-48C9-8352-D6D0F80EC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972050"/>
            <a:ext cx="4762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C9C9C3"/>
                </a:solidFill>
                <a:latin typeface="Helvetica Neue"/>
                <a:ea typeface="Helvetica Neue"/>
                <a:cs typeface="Helvetica Neue"/>
              </a:defRPr>
            </a:pPr>
            <a:r>
              <a:t>Bring hourly sales, labor, reviews and server notes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377CE31-7E63-40FC-B246-344E4E57C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534025"/>
            <a:ext cx="11391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B4B48"/>
          </a:solidFill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509C8E0-AACE-4AA1-B4AF-45F7858E8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048375"/>
            <a:ext cx="20955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5D9CD"/>
                </a:solidFill>
                <a:latin typeface="Helvetica Neue"/>
                <a:ea typeface="Helvetica Neue"/>
                <a:cs typeface="Helvetica Neue"/>
              </a:defRPr>
            </a:pPr>
            <a:r>
              <a:t>THE OPERATING PRINCIPLE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B8E50C5-CFBD-4A43-9D60-165D25933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5981700"/>
            <a:ext cx="828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</a:defRPr>
            </a:pPr>
            <a:r>
              <a:t>Launch narrow. Learn quickly. Protect the guest experience.</a:t>
            </a:r>
          </a:p>
        </p:txBody>
      </p:sp>
    </p:spTree>
    <p:extLst>
      <p:ext uri="{BB962C8B-B14F-4D97-AF65-F5344CB8AC3E}">
        <p14:creationId xmlns:p14="http://schemas.microsoft.com/office/powerpoint/2010/main" val="9954339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2026-06-26T23:24:38.5180000Z</dcterms:created>
  <dcterms:modified xsi:type="dcterms:W3CDTF">2026-06-26T23:24:38.5180000Z</dcterms:modified>
</coreProperties>
</file>